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7"/>
  </p:notesMasterIdLst>
  <p:sldIdLst>
    <p:sldId id="391" r:id="rId2"/>
    <p:sldId id="366" r:id="rId3"/>
    <p:sldId id="427" r:id="rId4"/>
    <p:sldId id="428" r:id="rId5"/>
    <p:sldId id="433" r:id="rId6"/>
    <p:sldId id="434" r:id="rId7"/>
    <p:sldId id="429" r:id="rId8"/>
    <p:sldId id="435" r:id="rId9"/>
    <p:sldId id="430" r:id="rId10"/>
    <p:sldId id="436" r:id="rId11"/>
    <p:sldId id="431" r:id="rId12"/>
    <p:sldId id="437" r:id="rId13"/>
    <p:sldId id="432" r:id="rId14"/>
    <p:sldId id="438" r:id="rId15"/>
    <p:sldId id="35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70" autoAdjust="0"/>
  </p:normalViewPr>
  <p:slideViewPr>
    <p:cSldViewPr snapToGrid="0"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4" r:id="rId5"/>
    <p:sldLayoutId id="2147483675" r:id="rId6"/>
    <p:sldLayoutId id="2147483680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1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09123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4214"/>
              </p:ext>
            </p:extLst>
          </p:nvPr>
        </p:nvGraphicFramePr>
        <p:xfrm>
          <a:off x="578069" y="102695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6" imgW="10201118" imgH="2019406" progId="Visio.Drawing.15">
                  <p:embed/>
                </p:oleObj>
              </mc:Choice>
              <mc:Fallback>
                <p:oleObj r:id="rId6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102695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4408"/>
              </p:ext>
            </p:extLst>
          </p:nvPr>
        </p:nvGraphicFramePr>
        <p:xfrm>
          <a:off x="6247650" y="769286"/>
          <a:ext cx="2129842" cy="434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r:id="rId8" imgW="2667179" imgH="5438848" progId="Visio.Drawing.15">
                  <p:embed/>
                </p:oleObj>
              </mc:Choice>
              <mc:Fallback>
                <p:oleObj r:id="rId8" imgW="2667179" imgH="54388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50" y="769286"/>
                        <a:ext cx="2129842" cy="4343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i="0" dirty="0" smtClean="0"/>
              <a:t>DEMO TIME</a:t>
            </a:r>
            <a:endParaRPr lang="es-ES" b="1" i="0" dirty="0"/>
          </a:p>
        </p:txBody>
      </p:sp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COMPARATIVA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40678"/>
              </p:ext>
            </p:extLst>
          </p:nvPr>
        </p:nvGraphicFramePr>
        <p:xfrm>
          <a:off x="157655" y="721525"/>
          <a:ext cx="8597461" cy="434084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43574">
                  <a:extLst>
                    <a:ext uri="{9D8B030D-6E8A-4147-A177-3AD203B41FA5}">
                      <a16:colId xmlns="" xmlns:a16="http://schemas.microsoft.com/office/drawing/2014/main" val="3597581131"/>
                    </a:ext>
                  </a:extLst>
                </a:gridCol>
                <a:gridCol w="3334740">
                  <a:extLst>
                    <a:ext uri="{9D8B030D-6E8A-4147-A177-3AD203B41FA5}">
                      <a16:colId xmlns="" xmlns:a16="http://schemas.microsoft.com/office/drawing/2014/main" val="2794239979"/>
                    </a:ext>
                  </a:extLst>
                </a:gridCol>
                <a:gridCol w="3219147">
                  <a:extLst>
                    <a:ext uri="{9D8B030D-6E8A-4147-A177-3AD203B41FA5}">
                      <a16:colId xmlns="" xmlns:a16="http://schemas.microsoft.com/office/drawing/2014/main" val="479015625"/>
                    </a:ext>
                  </a:extLst>
                </a:gridCol>
              </a:tblGrid>
              <a:tr h="194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CRITERIOS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ARDUINO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</a:rPr>
                        <a:t>RASPBERRY</a:t>
                      </a:r>
                      <a:endParaRPr lang="es-ES" sz="14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4014133242"/>
                  </a:ext>
                </a:extLst>
              </a:tr>
              <a:tr h="207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Documentación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páginas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1766976598"/>
                  </a:ext>
                </a:extLst>
              </a:tr>
              <a:tr h="2102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Horas empleadas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20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+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25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30 Horas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5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Horas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 smtClean="0">
                          <a:solidFill>
                            <a:schemeClr val="bg1"/>
                          </a:solidFill>
                          <a:effectLst/>
                        </a:rPr>
                        <a:t>35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Horas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2554563091"/>
                  </a:ext>
                </a:extLst>
              </a:tr>
              <a:tr h="18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Líneas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código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62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265 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866775" algn="l"/>
                        </a:tabLs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45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203 líneas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248 líneas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56652934"/>
                  </a:ext>
                </a:extLst>
              </a:tr>
              <a:tr h="178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Peso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del programa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8 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6 Kb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8 Kb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1644682497"/>
                  </a:ext>
                </a:extLst>
              </a:tr>
              <a:tr h="2280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de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arranque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30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986307482"/>
                  </a:ext>
                </a:extLst>
              </a:tr>
              <a:tr h="4164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Tiempo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verificación configuración Ethernet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segundos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3802957308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(Se resetea con un botón)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(Se resetea conectándose por consola para reiniciar la interfaz o el sistema operativo)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2649408640"/>
                  </a:ext>
                </a:extLst>
              </a:tr>
              <a:tr h="5885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Rendimiento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en cuanto a funcionamiento ininterrumpido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(No se han detectado problemas de conexión)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(No se han detectado problemas de conexión)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2976129621"/>
                  </a:ext>
                </a:extLst>
              </a:tr>
              <a:tr h="3993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Recursos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necesarios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Arduino, Ethernet Shield,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bg1"/>
                          </a:solidFill>
                          <a:effectLst/>
                        </a:rPr>
                        <a:t>Placa Raspberry, Caudalímetro, Ordenador, Servidor web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1676661331"/>
                  </a:ext>
                </a:extLst>
              </a:tr>
              <a:tr h="4099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Precio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26€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Arduino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+ 9€ (Ethernet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Shield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+ 8€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Caudalímetro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43€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35€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Raspberry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+ 8€ (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Caudalímetro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) = </a:t>
                      </a:r>
                      <a:r>
                        <a:rPr lang="es-ES" sz="1200" b="1" dirty="0">
                          <a:solidFill>
                            <a:schemeClr val="bg1"/>
                          </a:solidFill>
                          <a:effectLst/>
                        </a:rPr>
                        <a:t>43€</a:t>
                      </a:r>
                      <a:endParaRPr lang="es-ES" sz="1200" b="1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1851734910"/>
                  </a:ext>
                </a:extLst>
              </a:tr>
              <a:tr h="672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Espacio 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físico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68,58mmx53,34mm (Arduino) + 70mmx52mmx25mm (Ethernet Shield) + 62mmx35,99mmx 36mm (Caudalímetro)</a:t>
                      </a:r>
                      <a:endParaRPr lang="es-ES" sz="120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85,60mmx56mm (Raspberry) + 62mmx35,99mmx 36mm </a:t>
                      </a:r>
                      <a:r>
                        <a:rPr lang="es-ES" sz="1200" dirty="0" smtClean="0">
                          <a:solidFill>
                            <a:schemeClr val="bg1"/>
                          </a:solidFill>
                          <a:effectLst/>
                        </a:rPr>
                        <a:t>(Caudalimetro)</a:t>
                      </a:r>
                      <a:endParaRPr lang="es-ES" sz="1200" dirty="0">
                        <a:solidFill>
                          <a:schemeClr val="bg1"/>
                        </a:solidFill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860" marR="29860" marT="0" marB="0"/>
                </a:tc>
                <a:extLst>
                  <a:ext uri="{0D108BD9-81ED-4DB2-BD59-A6C34878D82A}">
                    <a16:rowId xmlns="" xmlns:a16="http://schemas.microsoft.com/office/drawing/2014/main" val="3275227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1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55240"/>
              </p:ext>
            </p:extLst>
          </p:nvPr>
        </p:nvGraphicFramePr>
        <p:xfrm>
          <a:off x="1816100" y="1760072"/>
          <a:ext cx="5511800" cy="17938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55320">
                  <a:extLst>
                    <a:ext uri="{9D8B030D-6E8A-4147-A177-3AD203B41FA5}">
                      <a16:colId xmlns="" xmlns:a16="http://schemas.microsoft.com/office/drawing/2014/main" val="3775376770"/>
                    </a:ext>
                  </a:extLst>
                </a:gridCol>
                <a:gridCol w="4856480">
                  <a:extLst>
                    <a:ext uri="{9D8B030D-6E8A-4147-A177-3AD203B41FA5}">
                      <a16:colId xmlns="" xmlns:a16="http://schemas.microsoft.com/office/drawing/2014/main" val="2197744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REQ.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01476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Requisitos Funcionales Muestreo de Datos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1798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RFMD01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Se debe crear una página web, en la que se muestre la información recogida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6598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RFMD02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datos deben ser mostrados gráficamente en un diagrama de lineas.  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746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RFMD03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diagramas deben de mostrar los datos recogidos por cada tecnología de forma separada.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26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RFMD04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El color azul reflejara los datos recogidos por arduino, mientras que el color rosa reflejara los datos recogidos por Rapsberry. 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15299311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07570"/>
              </p:ext>
            </p:extLst>
          </p:nvPr>
        </p:nvGraphicFramePr>
        <p:xfrm>
          <a:off x="1787526" y="1156140"/>
          <a:ext cx="5559205" cy="314154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60956">
                  <a:extLst>
                    <a:ext uri="{9D8B030D-6E8A-4147-A177-3AD203B41FA5}">
                      <a16:colId xmlns="" xmlns:a16="http://schemas.microsoft.com/office/drawing/2014/main" val="2340969401"/>
                    </a:ext>
                  </a:extLst>
                </a:gridCol>
                <a:gridCol w="4898249">
                  <a:extLst>
                    <a:ext uri="{9D8B030D-6E8A-4147-A177-3AD203B41FA5}">
                      <a16:colId xmlns="" xmlns:a16="http://schemas.microsoft.com/office/drawing/2014/main" val="1250909584"/>
                    </a:ext>
                  </a:extLst>
                </a:gridCol>
              </a:tblGrid>
              <a:tr h="1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REQ.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725726117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Placas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6961046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Conectividad Ethernet vía cable Ethernet UTP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471227842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RNFP02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Conexión constante  a la corriente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2328519813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Recolección de Datos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441155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lenguaje de programación debe de ser C++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298308471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RNFRD02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recolectados en Litros/hora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368886533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RNFRD03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retardo de la recolección de datos debe ser de 1 segundo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2348700974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RNFRD04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agrupados en una base de datos estructurada.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22459555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RNFRD05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Cada observación contendrá el origen </a:t>
                      </a:r>
                      <a:r>
                        <a:rPr lang="es-ES" sz="1000" dirty="0" smtClean="0">
                          <a:effectLst/>
                        </a:rPr>
                        <a:t>(</a:t>
                      </a:r>
                      <a:r>
                        <a:rPr lang="es-ES" sz="1000" dirty="0" err="1">
                          <a:effectLst/>
                        </a:rPr>
                        <a:t>A</a:t>
                      </a:r>
                      <a:r>
                        <a:rPr lang="es-ES" sz="1000" dirty="0" err="1" smtClean="0">
                          <a:effectLst/>
                        </a:rPr>
                        <a:t>rduino</a:t>
                      </a:r>
                      <a:r>
                        <a:rPr lang="es-ES" sz="1000" dirty="0" smtClean="0">
                          <a:effectLst/>
                        </a:rPr>
                        <a:t> </a:t>
                      </a:r>
                      <a:r>
                        <a:rPr lang="es-ES" sz="1000" dirty="0">
                          <a:effectLst/>
                        </a:rPr>
                        <a:t>o </a:t>
                      </a:r>
                      <a:r>
                        <a:rPr lang="es-ES" sz="1000" dirty="0" err="1">
                          <a:effectLst/>
                        </a:rPr>
                        <a:t>R</a:t>
                      </a:r>
                      <a:r>
                        <a:rPr lang="es-ES" sz="1000" dirty="0" err="1" smtClean="0">
                          <a:effectLst/>
                        </a:rPr>
                        <a:t>apsberry</a:t>
                      </a:r>
                      <a:r>
                        <a:rPr lang="es-ES" sz="1000" dirty="0">
                          <a:effectLst/>
                        </a:rPr>
                        <a:t>), la medida, un id único y </a:t>
                      </a:r>
                      <a:r>
                        <a:rPr lang="es-ES" sz="1000" dirty="0" smtClean="0">
                          <a:effectLst/>
                        </a:rPr>
                        <a:t>la </a:t>
                      </a:r>
                      <a:r>
                        <a:rPr lang="es-ES" sz="1000" dirty="0">
                          <a:effectLst/>
                        </a:rPr>
                        <a:t>hora en la que fueron recogidos. 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388158637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RNFRD06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90900" algn="l"/>
                        </a:tabLst>
                      </a:pPr>
                      <a:r>
                        <a:rPr lang="es-ES" sz="1000" dirty="0">
                          <a:effectLst/>
                        </a:rPr>
                        <a:t>Los datos han de ser almacenados de forma eficiente y segura.	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="" xmlns:a16="http://schemas.microsoft.com/office/drawing/2014/main" val="2970315316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5" y="1150751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49" y="918645"/>
            <a:ext cx="3184633" cy="414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569180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6" imgW="3838687" imgH="2886095" progId="Visio.Drawing.15">
                  <p:embed/>
                </p:oleObj>
              </mc:Choice>
              <mc:Fallback>
                <p:oleObj r:id="rId6" imgW="3838687" imgH="28860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Requisitos Funcionales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Diagrama de diseño ARDUINO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Diagrama de diseño RAPSBERRY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Comparación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560</Words>
  <Application>Microsoft Office PowerPoint</Application>
  <PresentationFormat>Presentación en pantalla (16:9)</PresentationFormat>
  <Paragraphs>139</Paragraphs>
  <Slides>15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Corbel</vt:lpstr>
      <vt:lpstr>Georgia</vt:lpstr>
      <vt:lpstr>Muli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ÍNDICE</vt:lpstr>
      <vt:lpstr>DIAGRAMA FUNCIONAMIENTO RAPSBERRY</vt:lpstr>
      <vt:lpstr>ÍNDICE</vt:lpstr>
      <vt:lpstr>Presentación de PowerPoint</vt:lpstr>
      <vt:lpstr>ÍNDICE</vt:lpstr>
      <vt:lpstr>COMPARATIVA</vt:lpstr>
      <vt:lpstr>GRACIAS  ¿DUDAS Y 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Donaire García, Fernando</cp:lastModifiedBy>
  <cp:revision>106</cp:revision>
  <dcterms:modified xsi:type="dcterms:W3CDTF">2016-05-09T16:10:35Z</dcterms:modified>
</cp:coreProperties>
</file>